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10" autoAdjust="0"/>
  </p:normalViewPr>
  <p:slideViewPr>
    <p:cSldViewPr>
      <p:cViewPr varScale="1">
        <p:scale>
          <a:sx n="104" d="100"/>
          <a:sy n="104" d="100"/>
        </p:scale>
        <p:origin x="-18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19210A-36A0-4618-9ABE-20A87F90A294}" type="datetimeFigureOut">
              <a:rPr lang="en-US" smtClean="0"/>
              <a:t>8/23/2010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90722-2F5A-4BAA-8FCC-BF589A4AE9D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19210A-36A0-4618-9ABE-20A87F90A294}" type="datetimeFigureOut">
              <a:rPr lang="en-US" smtClean="0"/>
              <a:t>8/23/2010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90722-2F5A-4BAA-8FCC-BF589A4AE9D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19210A-36A0-4618-9ABE-20A87F90A294}" type="datetimeFigureOut">
              <a:rPr lang="en-US" smtClean="0"/>
              <a:t>8/23/2010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90722-2F5A-4BAA-8FCC-BF589A4AE9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19210A-36A0-4618-9ABE-20A87F90A294}" type="datetimeFigureOut">
              <a:rPr lang="en-US" smtClean="0"/>
              <a:t>8/23/2010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90722-2F5A-4BAA-8FCC-BF589A4AE9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19210A-36A0-4618-9ABE-20A87F90A294}" type="datetimeFigureOut">
              <a:rPr lang="en-US" smtClean="0"/>
              <a:t>8/23/2010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90722-2F5A-4BAA-8FCC-BF589A4AE9D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19210A-36A0-4618-9ABE-20A87F90A294}" type="datetimeFigureOut">
              <a:rPr lang="en-US" smtClean="0"/>
              <a:t>8/23/2010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90722-2F5A-4BAA-8FCC-BF589A4AE9D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19210A-36A0-4618-9ABE-20A87F90A294}" type="datetimeFigureOut">
              <a:rPr lang="en-US" smtClean="0"/>
              <a:t>8/23/2010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090722-2F5A-4BAA-8FCC-BF589A4AE9D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19210A-36A0-4618-9ABE-20A87F90A294}" type="datetimeFigureOut">
              <a:rPr lang="en-US" smtClean="0"/>
              <a:t>8/23/2010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090722-2F5A-4BAA-8FCC-BF589A4AE9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19210A-36A0-4618-9ABE-20A87F90A294}" type="datetimeFigureOut">
              <a:rPr lang="en-US" smtClean="0"/>
              <a:t>8/23/2010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090722-2F5A-4BAA-8FCC-BF589A4AE9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19210A-36A0-4618-9ABE-20A87F90A294}" type="datetimeFigureOut">
              <a:rPr lang="en-US" smtClean="0"/>
              <a:t>8/23/2010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90722-2F5A-4BAA-8FCC-BF589A4AE9D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19210A-36A0-4618-9ABE-20A87F90A294}" type="datetimeFigureOut">
              <a:rPr lang="en-US" smtClean="0"/>
              <a:t>8/23/2010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90722-2F5A-4BAA-8FCC-BF589A4AE9D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19210A-36A0-4618-9ABE-20A87F90A294}" type="datetimeFigureOut">
              <a:rPr lang="en-US" smtClean="0"/>
              <a:t>8/23/2010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90722-2F5A-4BAA-8FCC-BF589A4AE9D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609600"/>
          </a:xfrm>
        </p:spPr>
        <p:txBody>
          <a:bodyPr>
            <a:normAutofit/>
          </a:bodyPr>
          <a:lstStyle/>
          <a:p>
            <a:r>
              <a:rPr lang="en-US" sz="2400" b="1" dirty="0"/>
              <a:t>1   Biotechnology: Old and New</a:t>
            </a:r>
            <a:endParaRPr lang="en-US" sz="2400" dirty="0"/>
          </a:p>
        </p:txBody>
      </p:sp>
      <p:sp>
        <p:nvSpPr>
          <p:cNvPr id="1025" name="Rectangle 1"/>
          <p:cNvSpPr>
            <a:spLocks noGrp="1" noChangeArrowheads="1"/>
          </p:cNvSpPr>
          <p:nvPr>
            <p:ph type="subTitle" idx="1"/>
          </p:nvPr>
        </p:nvSpPr>
        <p:spPr bwMode="auto">
          <a:xfrm>
            <a:off x="228600" y="1066800"/>
            <a:ext cx="86868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1" fontAlgn="base" latinLnBrk="0" hangingPunct="1">
              <a:lnSpc>
                <a:spcPct val="100000"/>
              </a:lnSpc>
              <a:spcBef>
                <a:spcPct val="0"/>
              </a:spcBef>
              <a:spcAft>
                <a:spcPct val="0"/>
              </a:spcAft>
              <a:buClrTx/>
              <a:buSzTx/>
              <a:buFontTx/>
              <a:buAutoNum type="romanUcPeriod"/>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What is Biotechnology? </a:t>
            </a:r>
          </a:p>
          <a:p>
            <a:pPr marL="285750" marR="0" lvl="0" indent="-285750" algn="l" defTabSz="914400" rtl="0" eaLnBrk="1" fontAlgn="base" latinLnBrk="0" hangingPunct="1">
              <a:lnSpc>
                <a:spcPct val="100000"/>
              </a:lnSpc>
              <a:spcBef>
                <a:spcPct val="0"/>
              </a:spcBef>
              <a:spcAft>
                <a:spcPct val="0"/>
              </a:spcAft>
              <a:buClrTx/>
              <a:buSzTx/>
              <a:tabLst/>
            </a:pPr>
            <a:endParaRPr lang="en-US" sz="1600" dirty="0">
              <a:solidFill>
                <a:schemeClr val="tx1"/>
              </a:solidFill>
              <a:latin typeface="Palatino Linotype" pitchFamily="18" charset="0"/>
              <a:ea typeface="Times New Roman" pitchFamily="18" charset="0"/>
              <a:cs typeface="Times"/>
            </a:endParaRPr>
          </a:p>
          <a:p>
            <a:pPr marL="285750" marR="0" lvl="0" indent="-285750" algn="l" defTabSz="914400" rtl="0" eaLnBrk="1" fontAlgn="base" latinLnBrk="0" hangingPunct="1">
              <a:lnSpc>
                <a:spcPct val="100000"/>
              </a:lnSpc>
              <a:spcBef>
                <a:spcPct val="0"/>
              </a:spcBef>
              <a:spcAft>
                <a:spcPct val="0"/>
              </a:spcAft>
              <a:buClrTx/>
              <a:buSzTx/>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II.        Ancient Biotechnology</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     History of Domestication and Agriculture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B.     Ancient Plant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Germplasm</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C.     History of Fermented Foods and Beverages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1.      Fermented Foods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2.      Fermented Beverages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III.      Classical Biotechnology</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     Biotech Revolution: Old Meets New</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IV.      Foundations of Modern Biotechnology</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     Early Microscopy and Observations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B.     Development of Cell Theory</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C.     Role of Biochemistry and Genetics in Elucidating Cell Function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V.        Nature of the Gene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     Early Years of Molecular Biology</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B.     First Recombinant DNA Experiments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lang="en-US" sz="1600" dirty="0">
                <a:solidFill>
                  <a:schemeClr val="tx1"/>
                </a:solidFill>
                <a:latin typeface="Palatino Linotype" pitchFamily="18" charset="0"/>
                <a:ea typeface="Times New Roman" pitchFamily="18" charset="0"/>
                <a:cs typeface="Times"/>
              </a:rPr>
              <a:t>	</a:t>
            </a:r>
            <a:r>
              <a:rPr lang="en-US" sz="1600" dirty="0" smtClean="0">
                <a:solidFill>
                  <a:schemeClr val="tx1"/>
                </a:solidFill>
                <a:latin typeface="Palatino Linotype" pitchFamily="18" charset="0"/>
                <a:ea typeface="Times New Roman" pitchFamily="18" charset="0"/>
                <a:cs typeface="Times"/>
              </a:rPr>
              <a:t>	1.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Biotech Revolution: Breaking the Genetic Code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C.     First DNA Cloning Experiment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1.      Cause for Concern? Public Reactions to Recombinant DNA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Technology</a:t>
            </a:r>
            <a:r>
              <a:rPr kumimoji="0" lang="en-US" sz="16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04800" y="953759"/>
            <a:ext cx="861060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F.     Classical biotechnology produced chemical transformations that yield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products with important therapeutic value: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1.      In the 1950s, cholesterol was converted to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cortisol</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and the sex hormones by 	reactions such as microbial hydroxylation reactions (addition of an –OH group to 	cholesterol).</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2.      By the mid-1950s, amino acids and other primary metabolites (molecules 	needed for cell growth) were produced, as well as enzymes and vitamins.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3.      By the 1960s, microbes were being used as sources of protein and other 	molecules called secondary metabolites (molecules not needed for cell growth).</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4.      Today, many chemicals are produced:</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     Amino acids (Table 1.4).</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b)     Pharmaceutical compounds such as antibiotics.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c)      Many chemicals, hormones, and pigments. </a:t>
            </a: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charset="0"/>
              </a:rPr>
              <a:t>	</a:t>
            </a:r>
            <a:r>
              <a:rPr lang="en-US" sz="1600" dirty="0" smtClean="0">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d)     Enzymes with a large variety of uses.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e)     Biomass for commercial and animal consumption (such as single-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cell protein). </a:t>
            </a: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Palatino Linotype" pitchFamily="18" charset="0"/>
              <a:cs typeface="Times"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cs typeface="Times" charset="0"/>
              </a:rPr>
              <a:t>	</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04800" y="777779"/>
            <a:ext cx="79248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AutoNum type="alphaUcPeriod" startAt="7"/>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Biotech Revolution: Old Meets New</a:t>
            </a:r>
          </a:p>
          <a:p>
            <a:pPr marL="0" marR="0" lvl="0" indent="457200" algn="l" defTabSz="914400" rtl="0" eaLnBrk="1" fontAlgn="base" latinLnBrk="0" hangingPunct="1">
              <a:lnSpc>
                <a:spcPct val="100000"/>
              </a:lnSpc>
              <a:spcBef>
                <a:spcPct val="0"/>
              </a:spcBef>
              <a:spcAft>
                <a:spcPct val="0"/>
              </a:spcAft>
              <a:buClrTx/>
              <a:buSzTx/>
              <a:buFontTx/>
              <a:buAutoNum type="alphaUcPeriod" startAt="7"/>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1.      Fermentation and genetic engineering have been used in food 	production since the 1980s.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2.      Genetically engineered organisms are cultured in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fermenters</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and are 	modified to produce large quantities of desirable enzymes, which are 	extracted and purified.</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3.      Enzymes are used in the production of milk, cheese, beer, wine, candy, 	vitamins, and mineral supplements.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4.      Genetic engineering has been used to increase the amount and purity 	of enzymes, to improve an enzyme’s function, and to provide a more cost-	efficient method to produce enzymes. One of the first produced was 	</a:t>
            </a:r>
            <a:r>
              <a:rPr kumimoji="0" lang="en-US" sz="1600" b="1" i="0" u="sng" strike="noStrike" cap="none" normalizeH="0" baseline="0" dirty="0" err="1" smtClean="0">
                <a:ln>
                  <a:noFill/>
                </a:ln>
                <a:solidFill>
                  <a:schemeClr val="tx1"/>
                </a:solidFill>
                <a:effectLst/>
                <a:latin typeface="Palatino Linotype" pitchFamily="18" charset="0"/>
                <a:ea typeface="Times New Roman" pitchFamily="18" charset="0"/>
                <a:cs typeface="Times" charset="0"/>
              </a:rPr>
              <a:t>chymosin</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which is used in cheese production.</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74459"/>
            <a:ext cx="9144000" cy="3662347"/>
          </a:xfrm>
          <a:prstGeom prst="rect">
            <a:avLst/>
          </a:prstGeom>
          <a:noFill/>
          <a:ln w="9525">
            <a:noFill/>
            <a:miter lim="800000"/>
            <a:headEnd/>
            <a:tailEnd/>
          </a:ln>
          <a:effectLst/>
        </p:spPr>
        <p:txBody>
          <a:bodyPr vert="horz" wrap="square" lIns="685584" tIns="431664" rIns="1002984" bIns="177744" numCol="1" anchor="ctr" anchorCtr="0" compatLnSpc="1">
            <a:prstTxWarp prst="textNoShape">
              <a:avLst/>
            </a:prstTxWarp>
            <a:spAutoFit/>
          </a:bodyPr>
          <a:lstStyle/>
          <a:p>
            <a:pPr marL="571500" marR="0" lvl="0" indent="-571500" algn="l" defTabSz="914400" rtl="0" eaLnBrk="1" fontAlgn="base" latinLnBrk="0" hangingPunct="1">
              <a:lnSpc>
                <a:spcPct val="100000"/>
              </a:lnSpc>
              <a:spcBef>
                <a:spcPct val="0"/>
              </a:spcBef>
              <a:spcAft>
                <a:spcPct val="0"/>
              </a:spcAft>
              <a:buClrTx/>
              <a:buSzTx/>
              <a:buFontTx/>
              <a:buAutoNum type="romanUcPeriod" startAt="4"/>
              <a:tabLst/>
            </a:pPr>
            <a:r>
              <a:rPr kumimoji="0" lang="en-US" sz="28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Foundations of Modern Biotechnology</a:t>
            </a:r>
            <a:endParaRPr lang="en-US" sz="2800" dirty="0">
              <a:latin typeface="Palatino Linotype" pitchFamily="18" charset="0"/>
              <a:ea typeface="Times New Roman" pitchFamily="18" charset="0"/>
              <a:cs typeface="Times" charset="0"/>
            </a:endParaRPr>
          </a:p>
          <a:p>
            <a:pPr marL="285750" marR="0" lvl="0" indent="-285750" algn="l" defTabSz="914400" rtl="0" eaLnBrk="1" fontAlgn="base" latinLnBrk="0" hangingPunct="1">
              <a:lnSpc>
                <a:spcPct val="100000"/>
              </a:lnSpc>
              <a:spcBef>
                <a:spcPct val="0"/>
              </a:spcBef>
              <a:spcAft>
                <a:spcPct val="0"/>
              </a:spcAft>
              <a:buClrTx/>
              <a:buSzTx/>
              <a:tabLst/>
            </a:pPr>
            <a:endParaRPr lang="en-US" sz="1000" dirty="0">
              <a:latin typeface="Palatino Linotype" pitchFamily="18" charset="0"/>
              <a:cs typeface="Times" charset="0"/>
            </a:endParaRPr>
          </a:p>
          <a:p>
            <a:pPr marL="285750" marR="0" lvl="0" indent="-285750" algn="l" defTabSz="914400" rtl="0" eaLnBrk="1" fontAlgn="base" latinLnBrk="0" hangingPunct="1">
              <a:lnSpc>
                <a:spcPct val="100000"/>
              </a:lnSpc>
              <a:spcBef>
                <a:spcPct val="0"/>
              </a:spcBef>
              <a:spcAft>
                <a:spcPct val="0"/>
              </a:spcAft>
              <a:buClrTx/>
              <a:buSzTx/>
              <a:tabLst/>
            </a:pPr>
            <a:r>
              <a:rPr kumimoji="0" lang="en-US" sz="900" b="0" i="0" u="none" strike="noStrike" cap="none" normalizeH="0" baseline="0" dirty="0" smtClean="0">
                <a:ln>
                  <a:noFill/>
                </a:ln>
                <a:solidFill>
                  <a:schemeClr val="tx1"/>
                </a:solidFill>
                <a:effectLst/>
                <a:latin typeface="Arial" pitchFamily="34"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A.     Early Microscopy and Observations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1.      First compound microscope (with more than two lenses), made by 	Dutch spectacle-maker Zacharias Janssen in 1590, could magnify about 	30 times.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2.      Robert Hooke, a physicist, examined thinly sliced cork and drew 	rectangular components, which he called </a:t>
            </a:r>
            <a:r>
              <a:rPr kumimoji="0" lang="en-US" sz="1600" b="0" i="1"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cellulae</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(Latin for “small 	chambers”) in 1665 (Figure 1.8).</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3.      Anton van Leeuwenhoek, a Dutch shopkeeper, saw living 	organisms in pond water and</a:t>
            </a:r>
            <a:r>
              <a:rPr lang="en-US" sz="1600" dirty="0">
                <a:latin typeface="Arial" pitchFamily="34"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called them “animalcules” in 1676 (Figure 	1.9); he saw bacteria in 1683.</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52400" y="1219200"/>
            <a:ext cx="86868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B.     Development of Cell Theory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1.      In 1838, Matthias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Schleiden</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 German botanist, determined that all plant tissue 	was composed of cells and that each plant arose from a single cell.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2.      In 1839, Theodor Schwann, a German physiologist, came to a similar 	determination as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Schleiden</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for animals.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3.      In 1858, Rudolf Virchow, a German pathologist, concluded that “all cells arise 	from cells” and that the cell is the basic unit of life. This solidified the cell theory.</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4.      Before the cell theory, the main belief was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vitalism</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that the whole organism, 	not the individual parts, possessed life.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5.      By the early 1880s, microscopes, tissue preservation technology, and stains 	allowed scientists to better understand cell structure and function.</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52400" y="-299082"/>
            <a:ext cx="85344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lphaUcPeriod" startAt="3"/>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Role of Biochemistry and Genetics in Elucidating Cell Function</a:t>
            </a:r>
          </a:p>
          <a:p>
            <a:pPr marL="342900" marR="0" lvl="0" indent="-342900" algn="l" defTabSz="914400" rtl="0" eaLnBrk="1" fontAlgn="base" latinLnBrk="0" hangingPunct="1">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1.      Researchers in the 1800s believed that the living and non-living worlds were 	distinctly separate, and that the laws of chemistry only applied to the non-living 	world.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2.      In 1828, German chemist Friedrich Wohler obtained crystallized urea from 	ammonium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cyanate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in a laboratory, proving that an organic compound made by 	living organisms can be made from inorganic compounds in the laboratory.</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3.      Between 1850 and 1880, Pasteur developed the process of pasteurization as a 	means of preserving wine by heating it before lactic acid (the main component in 	wine spoilage) could be produced.</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4.      In 1860 Pasteur conducted an experiment that proved that spontaneous 	generation of organisms did not occur, proving that “all cells arise from cells” 	(Figure 1.10).</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5.      In 1896 Eduard Buchner converted sugar to ethyl alcohol using yeast extracts, 	showing that biochemical transformations can occur without the use of cells.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6.      In the 1920s and 1930s, the biochemical reactions of many important 	metabolic pathways were established.</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28600" y="0"/>
            <a:ext cx="85344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7"/>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By 1935 all twenty amino acids were isolated.</a:t>
            </a:r>
          </a:p>
          <a:p>
            <a:pPr marL="342900" marR="0" lvl="0" indent="-342900" algn="l" defTabSz="914400" rtl="0" eaLnBrk="1" fontAlgn="base" latinLnBrk="0" hangingPunct="1">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8.      The ultracentrifuge was developed in the late 1920s, and ultracentrifugation methods were perfected by the 1940s.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9.      The first electron microscope had 400 times magnification, and was quickly improved through the 1950s.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10.    The study of the genetic nature of organisms was developed by an Austrian monk named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Gregor</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Mendel, beginning in 1857, when he cross-pollinated pea plants to examine traits such as petal color, seed color, and seed texture.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eriod" startAt="11"/>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In 1869, Johann Friedrich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Miescher</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 Swiss biochemist, isolated a substance that he</a:t>
            </a:r>
          </a:p>
          <a:p>
            <a:pPr marL="342900" marR="0" lvl="0" indent="-34290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called </a:t>
            </a:r>
            <a:r>
              <a:rPr kumimoji="0" lang="en-US" sz="1600" b="0" i="1"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nuclein</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from the nuclei of white blood cells. The substance contained nucleic acids.</a:t>
            </a:r>
          </a:p>
          <a:p>
            <a:pPr marL="342900" marR="0" lvl="0" indent="-342900" algn="l" defTabSz="914400" rtl="0" eaLnBrk="0" fontAlgn="base" latinLnBrk="0" hangingPunct="0">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12.    In 1882, German cytologist Walter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Flemming</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described threadlike bodies that were visible during cell division, as well as the equal distribution of this material to daughter cells. He was actually viewing chromosomes during the process of mitosis (cell division).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13.    In 1903, Walter Sutton, an American cytologist, determined that chromosomes were the carriers of Mendel’s units of heredity by studying meiosis, which is the cell division that produces reproductive cells.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14.    Wilhelm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Johannsen</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 Danish botanist, named Mendel’s units of inheritance </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charset="0"/>
              </a:rPr>
              <a:t>genes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in 1909.</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8763000" cy="6124560"/>
          </a:xfrm>
          <a:prstGeom prst="rect">
            <a:avLst/>
          </a:prstGeom>
          <a:noFill/>
          <a:ln w="9525">
            <a:noFill/>
            <a:miter lim="800000"/>
            <a:headEnd/>
            <a:tailEnd/>
          </a:ln>
          <a:effectLst/>
        </p:spPr>
        <p:txBody>
          <a:bodyPr vert="horz" wrap="square" lIns="990288" tIns="431664" rIns="698280" bIns="177744"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V.        Nature of the Gene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A.     Experiments linked genes with proteins: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1.      George Beadle and Boris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Euphrussi</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determined links between 	genes and enzymes through experiments with the fruit fly 	</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charset="0"/>
              </a:rPr>
              <a:t>Drosophila</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2.      Another experiment determining the link between genes and 	enzymes was performed by Beadle and Edward Tatum with the </a:t>
            </a: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bread mold </a:t>
            </a:r>
            <a:r>
              <a:rPr kumimoji="0" lang="en-US" sz="1600" b="0" i="1"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Neurospora</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3.      Charles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Yanofsky</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and others performed experiments with the 	bacterium </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charset="0"/>
              </a:rPr>
              <a:t>Escherichia coli</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showing that genes ultimately determined 	the structure of proteins.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4.      In 1928, British physician Fred Griffith performed an 	experiment using the bacterium </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charset="0"/>
              </a:rPr>
              <a:t>Streptococcus </a:t>
            </a:r>
            <a:r>
              <a:rPr kumimoji="0" lang="en-US" sz="1600" b="0" i="1"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pneumoniae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     Used two strains of </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charset="0"/>
              </a:rPr>
              <a:t>Streptococcus </a:t>
            </a:r>
            <a:r>
              <a:rPr kumimoji="0" lang="en-US" sz="1600" b="0" i="1"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pneumoniae</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(Figure 1.11):</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(1)    A virulent smooth strain (called S) with a gelatinous coat, lethal to mice.	(2)    A less virulent rough strain (called R) that has no coat, not lethal to mice.</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b)     Griffith injected mice with heat-killed S bacteria and live R 	bacteria, and found that the mice still died and contained S bacteria 	inside of them.</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c)      Was unsure of what changed R bacteria to S bacteria, which he 	called the “transforming principle.”</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533400" y="681165"/>
            <a:ext cx="82296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5.      In 1944 Avery, MacLeod, and McCarty extended Griffith’s work to identify the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“transforming principle” (Figure 1.12):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     Mixed the R strain with DNA from the S strain and isolated S bacteria.</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b)     Added the enzyme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deoxyribonuclease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DNase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which broke down DNA 	and prevented R bacteria from transforming to S bacteria.</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c)      Proteases (enzymes that broke down proteins) did not inhibit 	transformation.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smtClean="0">
                <a:latin typeface="Palatino Linotype" pitchFamily="18" charset="0"/>
                <a:ea typeface="Times New Roman" pitchFamily="18" charset="0"/>
                <a:cs typeface="Times" charset="0"/>
              </a:rPr>
              <a:t>	d</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DNA was determined to be the “transforming principle.”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6.      In 1952, Alfred Hershey and Martha Chase performed an experiment that determined once and for all that DNA is the genetic material (Figure 1.13):</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     Conducted a set of experiments using T2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bacteriophage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 virus that 	infects bacteria.</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b)     They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radiolabeled</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the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bacteriophage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to follow their paths in virus 	infection: </a:t>
            </a: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charset="0"/>
              </a:rPr>
              <a:t>	</a:t>
            </a:r>
            <a:r>
              <a:rPr lang="en-US" sz="1600" dirty="0" smtClean="0">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(1)    Labeled the protein with radioactive sulfur (35S).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(2)    Labeled the DNA with radioactive phosphorus (32P).</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c)      Bacterial cells were infected and put in a blender to remove phage 	particles.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d)     Analysis showed that the labeled DNA was inside of the bacteria.</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457200" y="1536300"/>
            <a:ext cx="83058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7.      James Watson and Francis Crick determined the structure of DNA in 1953, with help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from:</a:t>
            </a: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a)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Rosaind</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Franklin and Maurice Wilkins provided X-ray diffraction data.	b)     Erwin Chargaff determined the ratios of nitrogen bases in DNA.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eriod" startAt="8"/>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Many experiments followed that determined how the information in the gene is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used, such as the manipulation of enzymes involved in DNA replication, and 	DNA repair.</a:t>
            </a:r>
          </a:p>
          <a:p>
            <a:pPr marL="342900" marR="0" lvl="0" indent="-342900" algn="l" defTabSz="914400" rtl="0" eaLnBrk="0" fontAlgn="base" latinLnBrk="0" hangingPunct="0">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eriod" startAt="9"/>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Recombinant DNA technology revolutionized molecular biology by allowing 	scientists to cut and link different pieces of DNA, and place the new piece of 	DNA into a new host.</a:t>
            </a:r>
          </a:p>
          <a:p>
            <a:pPr marL="342900" marR="0" lvl="0" indent="-342900" algn="l" defTabSz="914400" rtl="0" eaLnBrk="0" fontAlgn="base" latinLnBrk="0" hangingPunct="0">
              <a:lnSpc>
                <a:spcPct val="100000"/>
              </a:lnSpc>
              <a:spcBef>
                <a:spcPct val="0"/>
              </a:spcBef>
              <a:spcAft>
                <a:spcPct val="0"/>
              </a:spcAft>
              <a:buClrTx/>
              <a:buSzTx/>
              <a:buFontTx/>
              <a:buAutoNum type="arabicPeriod" startAt="9"/>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10.    Molecular biology became more advanced and led to advancements in medicine, 	agriculture, animal science, environmental science, bioethics, and patent law.</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457200" y="137381"/>
            <a:ext cx="8839200" cy="6278448"/>
          </a:xfrm>
          <a:prstGeom prst="rect">
            <a:avLst/>
          </a:prstGeom>
          <a:noFill/>
          <a:ln w="9525">
            <a:noFill/>
            <a:miter lim="800000"/>
            <a:headEnd/>
            <a:tailEnd/>
          </a:ln>
          <a:effectLst/>
        </p:spPr>
        <p:txBody>
          <a:bodyPr vert="horz" wrap="square" lIns="698280" tIns="431664" rIns="1015680" bIns="177744"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lphaUcPeriod" startAt="2"/>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Early Years of Molecular Biology</a:t>
            </a:r>
          </a:p>
          <a:p>
            <a:pPr marL="342900" marR="0" lvl="0" indent="-342900" algn="l" defTabSz="914400" rtl="0" eaLnBrk="1" fontAlgn="base" latinLnBrk="0" hangingPunct="1">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1.      In the 1950s and 1960s research focused on two main 	questions: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     How does the DNA sequence of the gene relate to the sequence 	of amino acids that make up the protein?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b)     What is the cell decoding process that produces a protein from 	the information encoded by the gene?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2.      In 1956, experiments showed that the sequence of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deoxyribonucleotides</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determined the information, or message, of 	DNA.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3.      In 1957, Matthew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Meselson</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and Frank Stahl demonstrated the 	process of DNA replication.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4.      In 1957, Watson and Crick hypothesized that DNA bases 	determine the amino acid sequence of a protein.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5.      In 1960, RNA was discovered, and noted as a messenger 	between the nucleus and the ribosome.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6.      By 1966 the complete 64-triplet genetic code (Figure 1.15) was 	determined. </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609600" y="1219200"/>
            <a:ext cx="8001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71500" marR="0" lvl="0" indent="-571500" algn="l" defTabSz="914400" rtl="0" eaLnBrk="1" fontAlgn="base" latinLnBrk="0" hangingPunct="1">
              <a:lnSpc>
                <a:spcPct val="100000"/>
              </a:lnSpc>
              <a:spcBef>
                <a:spcPct val="0"/>
              </a:spcBef>
              <a:spcAft>
                <a:spcPct val="0"/>
              </a:spcAft>
              <a:buClrTx/>
              <a:buSzTx/>
              <a:buFontTx/>
              <a:buAutoNum type="romanUcPeriod"/>
              <a:tabLst/>
            </a:pPr>
            <a:r>
              <a:rPr kumimoji="0" lang="en-US" sz="3200" b="0" i="0" u="none" strike="noStrike" cap="none" normalizeH="0" baseline="0" dirty="0" smtClean="0">
                <a:ln>
                  <a:noFill/>
                </a:ln>
                <a:solidFill>
                  <a:schemeClr val="tx1"/>
                </a:solidFill>
                <a:effectLst/>
                <a:latin typeface="Palatino Linotype" pitchFamily="18" charset="0"/>
                <a:ea typeface="Times New Roman" pitchFamily="18" charset="0"/>
                <a:cs typeface="Times"/>
              </a:rPr>
              <a:t>What is Biotechnology?</a:t>
            </a:r>
          </a:p>
          <a:p>
            <a:pPr marL="571500" marR="0" lvl="0" indent="-571500" algn="l" defTabSz="914400" rtl="0" eaLnBrk="1" fontAlgn="base" latinLnBrk="0" hangingPunct="1">
              <a:lnSpc>
                <a:spcPct val="100000"/>
              </a:lnSpc>
              <a:spcBef>
                <a:spcPct val="0"/>
              </a:spcBef>
              <a:spcAft>
                <a:spcPct val="0"/>
              </a:spcAft>
              <a:buClrTx/>
              <a:buSzTx/>
              <a:tabLst/>
            </a:pP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A.     The Office of Technology Assessment of the United 	States Congress (dismantled in 1995) defined biotechnology 	as “any technique that uses living organisms or substances 	from those organisms, to make or modify a product, to 	improve plants or animals, or to develop microorganisms for 	specific uses.”</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a:latin typeface="Palatino Linotype"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B.     Microorganisms, plants, or animals can be used, and 	products could be new or rare.</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457200" y="-29019"/>
            <a:ext cx="80772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l" defTabSz="914400" rtl="0" eaLnBrk="1" fontAlgn="base" latinLnBrk="0" hangingPunct="1">
              <a:lnSpc>
                <a:spcPct val="100000"/>
              </a:lnSpc>
              <a:spcBef>
                <a:spcPct val="0"/>
              </a:spcBef>
              <a:spcAft>
                <a:spcPct val="0"/>
              </a:spcAft>
              <a:buClrTx/>
              <a:buSzTx/>
              <a:buFontTx/>
              <a:buAutoNum type="alphaUcPeriod" startAt="3"/>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First Recombinant DNA Experiments</a:t>
            </a:r>
          </a:p>
          <a:p>
            <a:pPr marL="0" marR="0" lvl="0" indent="182563" algn="l" defTabSz="914400" rtl="0" eaLnBrk="1" fontAlgn="base" latinLnBrk="0" hangingPunct="1">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1.      In 1971, Paul Berg, Herbert Boyer, Stanley Cohen, Janet Mertz, and 	Ronald Davis, along with their colleagues, performed the first recombinant 	DNA experiments, manipulating DNA and placing them into bacteria.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2.      In 1972 at Stanford University, Paul Berg and his colleagues David 	Jackson and Robert Symons, along with Janet Mertz and Ronald Davis, 	joined two DNA molecules from different sources. They speculated that 	mammalian cells could be transformed and tested</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for the activation of foreign genes.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Arial" pitchFamily="34" charset="0"/>
              <a:ea typeface="Times New Roman" pitchFamily="18" charset="0"/>
              <a:cs typeface="Times"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3.      Mertz and Davis (Figure 1.17) used </a:t>
            </a:r>
            <a:r>
              <a:rPr kumimoji="0" lang="en-US" sz="1600" b="0" i="1"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Eco</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RI</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and DNA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ligase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to combine 	pieces of DNA.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4.      Information regarding plasmid DNA was presented in a November 1972 	meeting in Honolulu, Hawaii, where Mertz, Davis, Cohen, and Boyer 	presented their findings. Cohen and Boyer discussed a collaboration 	agreement where </a:t>
            </a:r>
            <a:r>
              <a:rPr kumimoji="0" lang="en-US" sz="1600" b="0" i="1"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Eco</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RI</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would be used to generate DNA fragments for 	insertion into Cohen’s plasmids.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5.      Boyer later went to Cold Spring Harbor Laboratories and discovered 	that they were using a new technique called gel electrophoresis to separate 	DNA fragments.</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04800" y="1706197"/>
            <a:ext cx="8458200"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6"/>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Biotech Revolution: Breaking the Genetic Code</a:t>
            </a:r>
          </a:p>
          <a:p>
            <a:pPr marL="342900" marR="0" lvl="0" indent="-342900" algn="l" defTabSz="914400" rtl="0" eaLnBrk="1" fontAlgn="base" latinLnBrk="0" hangingPunct="1">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     In 1961, Marshall Nirenberg and J. H.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Matthei</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made the first attempt to 	break the genetic code by using synthetic messenger RNA (mRNA) such as UUU, 	AAA, and CCC.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b)     Nirenberg and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Severo</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Ochoa continued their work using AAA (lysine), GGG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glycine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and CCC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proline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determining more complicated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codons</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but not 	being able to determine the order of bases in the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codons</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c)      Nirenberg and Philip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Leder</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developed a binding assay that allowed them to</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determine which triplet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codons</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specified which amino acids by using RNA 	sequences that were made of specific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codons</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52400" y="838403"/>
            <a:ext cx="8610600"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731838" algn="just" defTabSz="914400" rtl="0" eaLnBrk="1" fontAlgn="base" latinLnBrk="0" hangingPunct="1">
              <a:lnSpc>
                <a:spcPct val="100000"/>
              </a:lnSpc>
              <a:spcBef>
                <a:spcPct val="0"/>
              </a:spcBef>
              <a:spcAft>
                <a:spcPct val="0"/>
              </a:spcAft>
              <a:buClrTx/>
              <a:buSzTx/>
              <a:buFontTx/>
              <a:buAutoNum type="alphaUcPeriod" startAt="4"/>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First DNA Cloning Experiment</a:t>
            </a:r>
          </a:p>
          <a:p>
            <a:pPr marL="0" marR="0" lvl="0" indent="731838" algn="just" defTabSz="914400" rtl="0" eaLnBrk="1" fontAlgn="base" latinLnBrk="0" hangingPunct="1">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731838"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1.      Herbert Boyer, Robert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Helling</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Stanley Cohen, and Annie Chang worked to 	join specific DNA fragments in a vector and transform an </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charset="0"/>
              </a:rPr>
              <a:t>E. coli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cell, using </a:t>
            </a:r>
            <a:r>
              <a:rPr kumimoji="0" lang="en-US" sz="1600" b="0" i="1"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Eco</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RI</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DNA fragments, and plasmids that they generated such as pSC101 and pSC102. 	The technique was patented.</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sz="1600" dirty="0" smtClean="0">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2.      Cohen and Chang soon learned that they could place bacterial DNA into an 	unrelated bacterial species, using from </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charset="0"/>
              </a:rPr>
              <a:t>Salmonella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and </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charset="0"/>
              </a:rPr>
              <a:t>Staphylococcus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in </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charset="0"/>
              </a:rPr>
              <a:t>E. coli.</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3.      By August 1973, Cohen, Boyer, Berg,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Helling</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Chang, Howard Goodman, and 	John Morrow transferred RNA genes from the frog </a:t>
            </a:r>
            <a:r>
              <a:rPr kumimoji="0" lang="en-US" sz="1600" b="0" i="1"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Xenopus</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r>
              <a:rPr kumimoji="0" lang="en-US" sz="1600" b="0" i="1"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laevis</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into </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charset="0"/>
              </a:rPr>
              <a:t>E. coli</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and 	found that the genes from other species could be transferred to bacteria.</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4.      In November 1980, a patent for the basic methods of DNA cloning and 	transformation was awarded to Boyer and Cohen, and a second patent granted the 	rights to any organism that was engineered using the patented methods.</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52400" y="816660"/>
            <a:ext cx="8382000" cy="3323793"/>
          </a:xfrm>
          <a:prstGeom prst="rect">
            <a:avLst/>
          </a:prstGeom>
          <a:noFill/>
          <a:ln w="9525">
            <a:noFill/>
            <a:miter lim="800000"/>
            <a:headEnd/>
            <a:tailEnd/>
          </a:ln>
          <a:effectLst/>
        </p:spPr>
        <p:txBody>
          <a:bodyPr vert="horz" wrap="square" lIns="1091856" tIns="431664" rIns="698280" bIns="177744"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5"/>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Cause for Concern? Public Reactions to Recombinant DNA Technology</a:t>
            </a:r>
          </a:p>
          <a:p>
            <a:pPr marL="342900" marR="0" lvl="0" indent="-342900" algn="l" defTabSz="914400" rtl="0" eaLnBrk="1" fontAlgn="base" latinLnBrk="0" hangingPunct="1">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Tx/>
              <a:buAutoNum type="alphaLcParenR"/>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More than 30 years ago, recombinant DNA cloning methods sparked a recombinant DNA revolution with implications that provided much debate among scientists, ethicists, the media, venture capitalists, lawyers, and others.</a:t>
            </a:r>
            <a:b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b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b) It was concluded in the 1980s that no disasters had occurred through the use of recombinant DNA technology, and that the technology does not pose a threat to human health or the environment.</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457200" y="715090"/>
            <a:ext cx="8382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lphaLcParenR" startAt="3"/>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However, concerns have focused on both applications and ethical implications:</a:t>
            </a:r>
          </a:p>
          <a:p>
            <a:pPr marL="342900" marR="0" lvl="0" indent="-342900" algn="l" defTabSz="914400" rtl="0" eaLnBrk="1" fontAlgn="base" latinLnBrk="0" hangingPunct="1">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(1)    Gene therapy experiments have raised the question of eugenics (artificial human selection) as well as testing for diseases currently without a cure.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(2)    Animal clones have been developed, and fears have been expressed that one day this may lead to human clones.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(3)    In agriculture, there is concern about genes from genetically modified crop</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plants that may cause problems such as herbicide-resistant weeds.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(4)    In 1984, a strain of the bacterium </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charset="0"/>
              </a:rPr>
              <a:t>Pseudomonas </a:t>
            </a:r>
            <a:r>
              <a:rPr kumimoji="0" lang="en-US" sz="1600" b="0" i="1"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syringae</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was going to be released into the environment but was protested by social activists.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(5)    Today, fears have focused on genetically engineered foods in the marketplace.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This has forced companies to place a hold on plants ready for production and has resulted in the rapid growth of the organic food industry.</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(6)    Progress continues in many areas: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    Hundreds of genetically modified disease, pest, and herbicide-resistant 	plants are awaiting approval for commercialization.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(b)    Genes involved in disease are being identified. (c)    New medical 	treatments are being developed.</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(d)    Molecular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pharming</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where plants are being used to produce 	pharmaceuticals, is being developed.</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04800" y="608112"/>
            <a:ext cx="8534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	C.     Biotechnology is multidisciplinary, covering many areas:</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		1.      Cell and molecular biology.</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		2.      Microbiology.</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		3.      Genetics.</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		4.      Anatomy and physiology.</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		5.      Biochemistry.</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		6.      Engineering.</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		7.      Computer science.</a:t>
            </a: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a:latin typeface="Palatino Linotype" pitchFamily="18" charset="0"/>
                <a:ea typeface="Times New Roman" pitchFamily="18" charset="0"/>
                <a:cs typeface="Times"/>
              </a:rPr>
              <a:t>	</a:t>
            </a:r>
            <a:r>
              <a:rPr lang="en-US" sz="2000" dirty="0" smtClean="0">
                <a:latin typeface="Palatino Linotype" pitchFamily="18" charset="0"/>
                <a:ea typeface="Times New Roman" pitchFamily="18" charset="0"/>
                <a:cs typeface="Times"/>
              </a:rPr>
              <a:t>	8.      Recombinant DNA technology.</a:t>
            </a:r>
            <a:endPar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	D.     Many applications of biotechnology:</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		1.      Virus-resistant crop plants and livestock.</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		2.      Diagnostics for detecting genetic diseases and 			</a:t>
            </a:r>
            <a:r>
              <a:rPr kumimoji="0" lang="en-US" sz="20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acquired diseases.</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		3.      Therapies that use genes to cure diseases.</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		4.      Recombinant vaccines to prevent diseases.</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		5.      Biotechnology can also aid the environment, 			         through bioremediation.</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18169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Palatino Linotype" pitchFamily="18" charset="0"/>
                <a:ea typeface="Times New Roman" pitchFamily="18" charset="0"/>
                <a:cs typeface="Times"/>
              </a:rPr>
              <a:t>II.        Ancient Biotechnology.</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     History of Domestication and Agriculture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1.      Paleolithic peoples began to settle and develop agrarian societies about 10,000 		years ago.</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2.      Early farmers in the Near East cultivated wheat, barley, and possibly rye.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3.      Seven thousand years ago, pastoralists roamed the Sahara region (not then a 		desert) of Africa with sheep, goats, cattle, and also hunted and used grinding 		stones in food preparation.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4.      Early farmers arrived in Egypt six thousand years ago with cattle, sheep, goats, 		and crops such as barley, emmer (an</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ancient wheat)</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flax, lentil and chick-pea.</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5.      Archaeologists have found ancient farming sites in the Americas, the Far East, 		and Europe.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6.      Not sure why peoples began to settle down and become sedentary:</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     May be in response to population increases and the increasing demand for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food.</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b)     Shifts in climate.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c)      The dwindling of the herds of migratory animals.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d)     Early farmers could control their environment when previous peoples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could not.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7.      People collected the seeds of wild plants for cultivation and domesticated 		some species of wild animals living around them, performing selective 			breeding (artificial selection).</a:t>
            </a:r>
            <a:r>
              <a:rPr kumimoji="0" lang="en-US" sz="16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52400" y="1222565"/>
            <a:ext cx="88392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257300" lvl="2" indent="-342900" fontAlgn="base">
              <a:spcBef>
                <a:spcPct val="0"/>
              </a:spcBef>
              <a:spcAft>
                <a:spcPct val="0"/>
              </a:spcAft>
              <a:buFontTx/>
              <a:buAutoNum type="alphaUcPeriod" startAt="2"/>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Ancient Plant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Germplasm</a:t>
            </a: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342900" marR="0" lvl="0" indent="-342900" algn="l" defTabSz="914400" rtl="0" eaLnBrk="1" fontAlgn="base" latinLnBrk="0" hangingPunct="1">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0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1.      Farmers, going back to ancient Egypt, saved seeds and tubers, and thus their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genetic stocks, from season to season for thousand of years.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2.     Large-scale organized seed production did not begin until the early 1900s. 	               Nikolai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Vavilov</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(1887-1943), a Russian plant geneticist, developed the first 	               organized, logical plan for crop genetic resource management.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3.     In 1959, the United States developed centers for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germplasm</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storage, 		               eventually developing the National Seed Storage Laboratory in Fort Collins, 	               Colorado.</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4.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Germplasm</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is in danger because of agricultural expansion and the use of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herbicides.</a:t>
            </a:r>
            <a:r>
              <a:rPr kumimoji="0" lang="en-US" sz="1600" b="0" i="0" u="none" strike="noStrike" cap="none" normalizeH="0" baseline="0" dirty="0" smtClean="0">
                <a:ln>
                  <a:noFill/>
                </a:ln>
                <a:solidFill>
                  <a:schemeClr val="tx1"/>
                </a:solidFill>
                <a:effectLst/>
                <a:latin typeface="Arial" pitchFamily="34" charset="0"/>
              </a:rPr>
              <a:t> </a:t>
            </a:r>
          </a:p>
          <a:p>
            <a:pPr lvl="0" eaLnBrk="0" fontAlgn="base" hangingPunct="0">
              <a:spcBef>
                <a:spcPct val="0"/>
              </a:spcBef>
              <a:spcAft>
                <a:spcPct val="0"/>
              </a:spcAft>
            </a:pPr>
            <a:r>
              <a:rPr kumimoji="0" lang="en-US" sz="1600" b="0" i="0" u="none" strike="noStrike" cap="none" normalizeH="0" baseline="0" dirty="0" smtClean="0">
                <a:ln>
                  <a:noFill/>
                </a:ln>
                <a:solidFill>
                  <a:schemeClr val="tx1"/>
                </a:solidFill>
                <a:effectLst/>
                <a:latin typeface="Palatino Linotype" pitchFamily="18" charset="0"/>
              </a:rPr>
              <a:t>	</a:t>
            </a:r>
            <a:r>
              <a:rPr kumimoji="0" lang="en-US" sz="1600" b="0" i="0" u="none" strike="noStrike" cap="none" normalizeH="0" dirty="0" smtClean="0">
                <a:ln>
                  <a:noFill/>
                </a:ln>
                <a:solidFill>
                  <a:schemeClr val="tx1"/>
                </a:solidFill>
                <a:effectLst/>
                <a:latin typeface="Palatino Linotype" pitchFamily="18" charset="0"/>
              </a:rPr>
              <a:t>       </a:t>
            </a:r>
            <a:r>
              <a:rPr kumimoji="0" lang="en-US" sz="1600" b="0" i="0" u="none" strike="noStrike" cap="none" normalizeH="0" baseline="0" dirty="0" smtClean="0">
                <a:ln>
                  <a:noFill/>
                </a:ln>
                <a:solidFill>
                  <a:schemeClr val="tx1"/>
                </a:solidFill>
                <a:effectLst/>
                <a:latin typeface="Palatino Linotype" pitchFamily="18" charset="0"/>
              </a:rPr>
              <a:t>5.      There is now a global effort to salvage </a:t>
            </a:r>
            <a:r>
              <a:rPr kumimoji="0" lang="en-US" sz="1600" b="0" i="0" u="none" strike="noStrike" cap="none" normalizeH="0" baseline="0" dirty="0" err="1" smtClean="0">
                <a:ln>
                  <a:noFill/>
                </a:ln>
                <a:solidFill>
                  <a:schemeClr val="tx1"/>
                </a:solidFill>
                <a:effectLst/>
                <a:latin typeface="Palatino Linotype" pitchFamily="18" charset="0"/>
              </a:rPr>
              <a:t>germplasm</a:t>
            </a:r>
            <a:r>
              <a:rPr kumimoji="0" lang="en-US" sz="1600" b="0" i="0" u="none" strike="noStrike" cap="none" normalizeH="0" baseline="0" dirty="0" smtClean="0">
                <a:ln>
                  <a:noFill/>
                </a:ln>
                <a:solidFill>
                  <a:schemeClr val="tx1"/>
                </a:solidFill>
                <a:effectLst/>
                <a:latin typeface="Palatino Linotype" pitchFamily="18" charset="0"/>
              </a:rPr>
              <a:t> for gene banks, led by the 	</a:t>
            </a:r>
            <a:r>
              <a:rPr kumimoji="0" lang="en-US" sz="1600" b="0" i="0" u="none" strike="noStrike" cap="none" normalizeH="0" dirty="0" smtClean="0">
                <a:ln>
                  <a:noFill/>
                </a:ln>
                <a:solidFill>
                  <a:schemeClr val="tx1"/>
                </a:solidFill>
                <a:effectLst/>
                <a:latin typeface="Palatino Linotype" pitchFamily="18" charset="0"/>
              </a:rPr>
              <a:t>                </a:t>
            </a:r>
            <a:r>
              <a:rPr kumimoji="0" lang="en-US" sz="1600" b="0" i="0" u="none" strike="noStrike" cap="none" normalizeH="0" baseline="0" dirty="0" smtClean="0">
                <a:ln>
                  <a:noFill/>
                </a:ln>
                <a:solidFill>
                  <a:schemeClr val="tx1"/>
                </a:solidFill>
                <a:effectLst/>
                <a:latin typeface="Palatino Linotype" pitchFamily="18" charset="0"/>
              </a:rPr>
              <a:t>Consultative Group on International Agricultural Research (CGIAR), which 	</a:t>
            </a:r>
            <a:r>
              <a:rPr kumimoji="0" lang="en-US" sz="1600" b="0" i="0" u="none" strike="noStrike" cap="none" normalizeH="0" dirty="0" smtClean="0">
                <a:ln>
                  <a:noFill/>
                </a:ln>
                <a:solidFill>
                  <a:schemeClr val="tx1"/>
                </a:solidFill>
                <a:effectLst/>
                <a:latin typeface="Palatino Linotype" pitchFamily="18" charset="0"/>
              </a:rPr>
              <a:t>                </a:t>
            </a:r>
            <a:r>
              <a:rPr kumimoji="0" lang="en-US" sz="1600" b="0" i="0" u="none" strike="noStrike" cap="none" normalizeH="0" baseline="0" dirty="0" smtClean="0">
                <a:ln>
                  <a:noFill/>
                </a:ln>
                <a:solidFill>
                  <a:schemeClr val="tx1"/>
                </a:solidFill>
                <a:effectLst/>
                <a:latin typeface="Palatino Linotype" pitchFamily="18" charset="0"/>
              </a:rPr>
              <a:t>has supported agricultural centers around the world since 1971.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52400" y="498693"/>
            <a:ext cx="8763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C.     History of Fermented Foods and Beverages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1.      Fermented Foods.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     Fermentation is a microbial process in which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enzymatically</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-controlled 	                      	                 transformations of organic compounds occur.</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b)     Fermentation resulted in the production of foods such as bread, wine, and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beer.</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c)      Fermentation was practiced for years without any knowledge of the 	 		processes.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d)     Bread predates the earliest agriculture and was discovered when wild 	 		cereal grains were found to be edible.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e)     Fermented dough was discovered by accident when dough was not baked 	                immediately and underwent fermentation, by using old, uncooked dough 	                and yeast such as </a:t>
            </a:r>
            <a:r>
              <a:rPr kumimoji="0" lang="en-US" sz="1600" b="0" i="1" u="none" strike="noStrike" cap="none" normalizeH="0" baseline="0" dirty="0" err="1" smtClean="0">
                <a:ln>
                  <a:noFill/>
                </a:ln>
                <a:solidFill>
                  <a:schemeClr val="tx1"/>
                </a:solidFill>
                <a:effectLst/>
                <a:latin typeface="Palatino Linotype" pitchFamily="18" charset="0"/>
                <a:ea typeface="Times New Roman" pitchFamily="18" charset="0"/>
                <a:cs typeface="Times"/>
              </a:rPr>
              <a:t>Saccharomyces</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1" u="none" strike="noStrike" cap="none" normalizeH="0" baseline="0" dirty="0" err="1" smtClean="0">
                <a:ln>
                  <a:noFill/>
                </a:ln>
                <a:solidFill>
                  <a:schemeClr val="tx1"/>
                </a:solidFill>
                <a:effectLst/>
                <a:latin typeface="Palatino Linotype" pitchFamily="18" charset="0"/>
                <a:ea typeface="Times New Roman" pitchFamily="18" charset="0"/>
                <a:cs typeface="Times"/>
              </a:rPr>
              <a:t>winlocki</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600" b="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f)      Egypt and Mesopotamia exported bread making to Greece and Rome, and 		the Romans were able to improve the technique, leading to the discovery 		of yeast’s role in baking by Pasteur and the production of baker’s yeast.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g)     The Chinese were also using fermentation by 4000 BC to produce things 			such as yogurt, cheese, fermented rice, and soy sauces.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h)     Milk has been a dietary staple since at least 9000 BC, producing things such 		as cheese, cream, yogurt, sour cream, and butter.</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i</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Modern cheese manufacturing involves these major steps: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Inoculating milk with lactic acid bacteria; Adding enzymes such as rennet 	                  to curdle casein (a milk protein); Heating; Separating curd from whey;   		Draining the whey; Salting; Pressing the curd; Ripening.</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04800" y="1289268"/>
            <a:ext cx="85344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2.      Fermented Beverages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     Beer making may have begun as early as between 6000 and 5000 BC, 			using cereal grains such as sorghum, corn, rice, millet, and wheat.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b)     Brewing was considered an art until the fourteenth century AD, when it 		was recognized as a trade requiring special skills.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c)      Brewers knew nothing about the microbial basis of fermentation.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d)     In 1680, Anton van Leeuwenhoek looked at samples of fermenting yeast 		under a microscope.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e)     Between 1866 and 1876, Pasteur finally established that yeast and other 			microbes were responsible for fermentation.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f)      Wine was probably made by accident, when grape juices were 			contaminated with yeast and other microbes.</a:t>
            </a:r>
            <a:r>
              <a:rPr kumimoji="0" lang="en-US" sz="16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382000" cy="2308324"/>
          </a:xfrm>
          <a:prstGeom prst="rect">
            <a:avLst/>
          </a:prstGeom>
        </p:spPr>
        <p:txBody>
          <a:bodyPr wrap="square">
            <a:spAutoFit/>
          </a:bodyPr>
          <a:lstStyle/>
          <a:p>
            <a:pPr marL="571500" indent="-571500">
              <a:buAutoNum type="romanUcPeriod" startAt="3"/>
            </a:pPr>
            <a:r>
              <a:rPr lang="en-US" sz="3200" dirty="0" smtClean="0"/>
              <a:t>Classical Biotechnology</a:t>
            </a:r>
          </a:p>
          <a:p>
            <a:pPr marL="571500" indent="-571500"/>
            <a:endParaRPr lang="en-US" sz="3200" dirty="0"/>
          </a:p>
          <a:p>
            <a:pPr marL="571500" indent="-571500"/>
            <a:endParaRPr lang="en-US" sz="3200" dirty="0" smtClean="0"/>
          </a:p>
          <a:p>
            <a:pPr marL="571500" indent="-571500"/>
            <a:endParaRPr lang="en-US" sz="1600" dirty="0" smtClean="0"/>
          </a:p>
          <a:p>
            <a:pPr marL="571500" indent="-571500"/>
            <a:endParaRPr lang="en-US" sz="3200" dirty="0"/>
          </a:p>
        </p:txBody>
      </p:sp>
      <p:sp>
        <p:nvSpPr>
          <p:cNvPr id="20482" name="Rectangle 2"/>
          <p:cNvSpPr>
            <a:spLocks noChangeArrowheads="1"/>
          </p:cNvSpPr>
          <p:nvPr/>
        </p:nvSpPr>
        <p:spPr bwMode="auto">
          <a:xfrm>
            <a:off x="228600" y="1195106"/>
            <a:ext cx="8686800" cy="5293563"/>
          </a:xfrm>
          <a:prstGeom prst="rect">
            <a:avLst/>
          </a:prstGeom>
          <a:noFill/>
          <a:ln w="9525">
            <a:noFill/>
            <a:miter lim="800000"/>
            <a:headEnd/>
            <a:tailEnd/>
          </a:ln>
          <a:effectLst/>
        </p:spPr>
        <p:txBody>
          <a:bodyPr vert="horz" wrap="square" lIns="990288" tIns="431664" rIns="698280" bIns="177744"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lphaUcPeriod"/>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Describes the development that fermentation has taken from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ancient times to the present.</a:t>
            </a:r>
          </a:p>
          <a:p>
            <a:pPr marL="342900" marR="0" lvl="0" indent="-342900" algn="l" defTabSz="914400" rtl="0" eaLnBrk="1" fontAlgn="base" latinLnBrk="0" hangingPunct="1">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AutoNum type="alphaUcPeriod" startAt="2"/>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Up to the present, classical and modern biotechnology has improved fermentation so that many new and important compounds can be produced.</a:t>
            </a:r>
          </a:p>
          <a:p>
            <a:pPr marL="342900" marR="0" lvl="0" indent="-342900" algn="l" defTabSz="914400" rtl="0" eaLnBrk="0" fontAlgn="base" latinLnBrk="0" hangingPunct="0">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AutoNum type="alphaUcPeriod" startAt="3"/>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Brewers began producing alcohol on a large scale in the early 1700s:</a:t>
            </a:r>
            <a:b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b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1.      </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charset="0"/>
              </a:rPr>
              <a:t>Top fermentation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was first, and produced English, Dutch, 	Belgian, and red beers; it was made by a process where yeast 	rises to the top of the liquid.</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2.      </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charset="0"/>
              </a:rPr>
              <a:t>Bottom fermentation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was developed in 1833, where the yeast 	remains at the bottom.  Beers in the United States and Europe, as 	well as pale ales, are made in this fashion.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3.      E. C. Hansen developed brewing equipment in 1886 that 	is still in use today.</a:t>
            </a:r>
            <a:endParaRPr kumimoji="0" lang="en-US" sz="16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4.      In 1911, brewers developed a method for measuring the 	acid pro</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duction</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during brewing to better control beer quality.</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381000" y="762000"/>
            <a:ext cx="8229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D.     Vinegar is another product that shows progress in technology, by 	fermenting wine in special fermentation chambers and using </a:t>
            </a:r>
            <a:r>
              <a:rPr kumimoji="0" lang="en-US" sz="1600" b="0" i="1"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Acetobacter</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bacteria (Figure 1.7).</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E.     The amount of fermentation products increased from 1900 to 1940:</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1.      Products such as glycerol, acetone,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butanol</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lactic acid, citric 		acid, and yeast biomass for baker’s yeast were developed.</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2.      Industrial fermentation was established during World War I 		because Germany needed large amounts of glycerol for explosives.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3.      Aseptic techniques improved industrial fermentation by the 		1940s, as well as the control of nutrients, aeration, methods of 		sterility, and product isolation and purification.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4.      World War II brought the age of the modern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fermenter</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also 		called a bioreactor, because there was a need to mass-produce 		antibiotics such as penicillin and others</a:t>
            </a:r>
            <a:r>
              <a:rPr kumimoji="0" lang="en-US" sz="16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622</Words>
  <Application>Microsoft Office PowerPoint</Application>
  <PresentationFormat>On-screen Show (4:3)</PresentationFormat>
  <Paragraphs>266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1   Biotechnology: Old and New</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Indiana University - Purdue University Fort Wayne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Biotechnology: Old and New</dc:title>
  <dc:creator>mourad</dc:creator>
  <cp:lastModifiedBy>mourad</cp:lastModifiedBy>
  <cp:revision>51</cp:revision>
  <dcterms:created xsi:type="dcterms:W3CDTF">2010-08-23T14:17:01Z</dcterms:created>
  <dcterms:modified xsi:type="dcterms:W3CDTF">2010-08-23T18:43:27Z</dcterms:modified>
</cp:coreProperties>
</file>